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678" r:id="rId3"/>
    <p:sldId id="679" r:id="rId4"/>
    <p:sldId id="683" r:id="rId5"/>
    <p:sldId id="684" r:id="rId6"/>
    <p:sldId id="677" r:id="rId7"/>
    <p:sldId id="272" r:id="rId8"/>
    <p:sldId id="275" r:id="rId9"/>
    <p:sldId id="685" r:id="rId10"/>
    <p:sldId id="687" r:id="rId11"/>
    <p:sldId id="273" r:id="rId12"/>
    <p:sldId id="274" r:id="rId13"/>
    <p:sldId id="688" r:id="rId1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23"/>
    <p:restoredTop sz="94712"/>
  </p:normalViewPr>
  <p:slideViewPr>
    <p:cSldViewPr snapToGrid="0" snapToObjects="1">
      <p:cViewPr varScale="1">
        <p:scale>
          <a:sx n="177" d="100"/>
          <a:sy n="177" d="100"/>
        </p:scale>
        <p:origin x="184" y="5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38864D-B158-0244-8B13-023970EA3A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817D81-A24A-814D-BFA9-31717CAF1A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D82A089F-F4CF-C042-8A54-6E926F4B6615}" type="datetimeFigureOut">
              <a:rPr lang="en-US"/>
              <a:pPr>
                <a:defRPr/>
              </a:pPr>
              <a:t>8/24/18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83F3F7-8615-A240-B734-1C3C028FDB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F7E25D-05BF-B74F-A6DC-EF743DD0AA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5E3648E9-C971-4648-B01D-D7DF688C5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C18F6F-2FCB-5A4E-9BC4-D8C4BD4584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59F2DC-E048-F44F-8B2F-F0B970853CF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E68F1F92-1F2B-C144-926F-7BDAC484CA64}" type="datetimeFigureOut">
              <a:rPr lang="en-US" altLang="en-US"/>
              <a:pPr>
                <a:defRPr/>
              </a:pPr>
              <a:t>8/24/18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DC9A046-B0A3-DE4B-B68C-72B72A408D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D5104BB-671A-E34D-8327-41B221E93C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9B26E-26F3-F74C-81D3-832D657A82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0A259-F5B3-1E4B-93F3-741596D47D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D7EF48A4-9AB5-CD46-99D2-4B360B1310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B607789-878F-934B-8DBA-7C8122EEAC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7B68537-EDA3-D741-A349-2B4A69D1F0C9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6386" name="Rectangle 1026">
            <a:extLst>
              <a:ext uri="{FF2B5EF4-FFF2-40B4-BE49-F238E27FC236}">
                <a16:creationId xmlns:a16="http://schemas.microsoft.com/office/drawing/2014/main" id="{5E97C652-8CB4-7346-805C-A6998DC512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1027">
            <a:extLst>
              <a:ext uri="{FF2B5EF4-FFF2-40B4-BE49-F238E27FC236}">
                <a16:creationId xmlns:a16="http://schemas.microsoft.com/office/drawing/2014/main" id="{35D08D55-AE03-E54D-9260-5F640FC192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311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61DA6112-7E10-A54B-821C-7CF97E3743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32C47E2-7981-9941-9CEF-D7693505DFF7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3D36B2AC-6392-5D4B-B992-78624E5F00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C1945D1-2304-D149-8AA7-EA513F2DD7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6930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FBADA416-5245-A64D-90F6-2B3C920576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235C2DA-8623-C14B-95A6-03F41E44FCA0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20482" name="Rectangle 1026">
            <a:extLst>
              <a:ext uri="{FF2B5EF4-FFF2-40B4-BE49-F238E27FC236}">
                <a16:creationId xmlns:a16="http://schemas.microsoft.com/office/drawing/2014/main" id="{10E76A6E-AA20-7F43-954F-96B6FA0E03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1027">
            <a:extLst>
              <a:ext uri="{FF2B5EF4-FFF2-40B4-BE49-F238E27FC236}">
                <a16:creationId xmlns:a16="http://schemas.microsoft.com/office/drawing/2014/main" id="{D27113A0-F964-2443-9388-B9C2F81C61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8768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24A4DB9B-F47B-524A-8C3A-F6EDC74801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EA95554-4C13-D541-A930-D0A413C5F294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29B748B3-5B4F-4149-BABB-D9A047B738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289ABA3-A2E6-194D-B885-6329EB8599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3072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9D69E34A-B55D-B243-B635-8A83813F44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5A24FBD-788B-6B49-A192-E2BDFB289640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A7A9E8F7-64F0-A542-8828-3C2378FC2B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1D262EF-67F5-6445-BBA2-131672489B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6389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CD29BB49-35DF-DA45-8F7A-B57C76F105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9B897DE-170F-1945-A2FC-FD2C977C9F0B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617331AE-35EE-0E43-82C4-FD96CF7DF5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C18B92D-DE59-F040-BE7D-32C38610F7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7CEFBFAE-F189-6547-ADD2-62ED767D1A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6AF68FE-E17F-FF46-A2C7-38DCE635E315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6B75FC3F-A9CE-2541-AF96-0E473B8672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C6ADCE7-5837-C44A-8800-4253905C51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FF0287A5-1C3A-9E4A-84D5-BEA10688F2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2DB1AA6-29A0-504B-9FB1-E7085FE0017C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033C3D20-0DDB-9E43-9272-EECA9E98C5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9F75D2E6-4F4D-1344-BFC0-F9BCE73B4A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EF48A4-9AB5-CD46-99D2-4B360B1310F0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638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CFA07-97E6-0140-8881-A139386CB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FE678-F13E-D94C-9A0B-5DDBB7F367D4}" type="datetimeFigureOut">
              <a:rPr lang="en-US" altLang="en-US"/>
              <a:pPr>
                <a:defRPr/>
              </a:pPr>
              <a:t>8/24/18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E70A7-DD11-9F43-B5F5-1DE3584AD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A08CB-285C-9842-BDC9-C984AF6B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614F7-4327-E64D-9763-15463B74E2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29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BA1A1-0E2E-2649-811F-C6A608A8B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121BC-8BA1-7E42-8A17-779B0F4EF476}" type="datetimeFigureOut">
              <a:rPr lang="en-US" altLang="en-US"/>
              <a:pPr>
                <a:defRPr/>
              </a:pPr>
              <a:t>8/24/18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93091-D493-4747-B58B-09087A01B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D65D5-F387-5C4C-825E-706EEB828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52AB3-B671-8C4B-8F42-5E8CC4976F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61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1BFD5-908B-E545-BB5A-32BF16D9A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F1AB2-28B4-1142-BE90-C2550F9909CA}" type="datetimeFigureOut">
              <a:rPr lang="en-US" altLang="en-US"/>
              <a:pPr>
                <a:defRPr/>
              </a:pPr>
              <a:t>8/24/18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2CABA-F274-804A-8B5E-D4D1A2B58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B45F0-1E87-B347-B774-098D7EAE4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07F3A-48BE-3348-AB70-B42FBF435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33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F7673-E696-2246-9A5E-E61F08147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22E60-6E98-1743-80E5-D4198D1AEC7E}" type="datetimeFigureOut">
              <a:rPr lang="en-US" altLang="en-US"/>
              <a:pPr>
                <a:defRPr/>
              </a:pPr>
              <a:t>8/24/18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BFF32-05EB-3D48-84F7-31C4E36DF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E664E-C4CB-5B4F-982D-8946E35BB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B12CC-6750-3E44-A123-2920BC538A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201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D6171-321E-D04F-8114-58CC713CB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929A6-E583-3847-97A2-D6C91B75255B}" type="datetimeFigureOut">
              <a:rPr lang="en-US" altLang="en-US"/>
              <a:pPr>
                <a:defRPr/>
              </a:pPr>
              <a:t>8/24/18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02850-585C-8C4C-9B84-2310F31BB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520CA-A671-5740-996B-9D1CFCDD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6A953-DB98-6E4E-B28A-06CCA0C15B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398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BC64CF-331D-2E40-BB3A-1791ECAF5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B29B6-8E28-484A-AD7F-F940822651D8}" type="datetimeFigureOut">
              <a:rPr lang="en-US" altLang="en-US"/>
              <a:pPr>
                <a:defRPr/>
              </a:pPr>
              <a:t>8/24/18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A17580-422F-1444-B5E4-EDDB9690F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94A993-D26D-AF4F-8A3A-F5084B246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BD999-14E8-C747-9453-53F40522D0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34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5AA5D70-3C6F-7C4C-B529-029388779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1261D-C5A3-1D48-AB7E-25DB8407BDB4}" type="datetimeFigureOut">
              <a:rPr lang="en-US" altLang="en-US"/>
              <a:pPr>
                <a:defRPr/>
              </a:pPr>
              <a:t>8/24/18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454391C-2011-3F47-B356-B078917F6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C417C3A-6D7F-7240-A765-16CC2347D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1FE95-08B5-5644-810E-094CA17993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812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5C0EC39-59CF-8C45-83EA-95D42C938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2061D-F100-D644-A1B2-CDF679FA7FB0}" type="datetimeFigureOut">
              <a:rPr lang="en-US" altLang="en-US"/>
              <a:pPr>
                <a:defRPr/>
              </a:pPr>
              <a:t>8/24/18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A19591C-4FF8-C545-AC13-C766CB865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04BA570-B7C6-B948-A01C-E7176DF63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22937-8EBC-5344-99D3-B9F5F04C9C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040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939DF8E-210B-D246-9EEA-B92C8AD0C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1C310-3314-BC43-8C44-2320E7AEA7A5}" type="datetimeFigureOut">
              <a:rPr lang="en-US" altLang="en-US"/>
              <a:pPr>
                <a:defRPr/>
              </a:pPr>
              <a:t>8/24/18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9348CA0-3133-634F-AAAD-E077E3B39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BCD913D-D2C7-EC4D-8DAD-7A0BA71D3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0D77A-66A9-4748-BB15-C222D5FE84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93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343ACF-45D3-3D4B-88B2-3062E55B4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D86DF-181D-6749-A2B5-EE2121D62093}" type="datetimeFigureOut">
              <a:rPr lang="en-US" altLang="en-US"/>
              <a:pPr>
                <a:defRPr/>
              </a:pPr>
              <a:t>8/24/18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97FE9C-41BD-494F-ACD5-79672D4AF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B9DC18-8E8E-8B43-A76F-454D9FF3A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30355-F231-B54B-B41C-71E55C8F8E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3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6007D1-C35F-D74D-B2B2-6EA231CB8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AC92A-91AA-A545-998B-B5575DB540AB}" type="datetimeFigureOut">
              <a:rPr lang="en-US" altLang="en-US"/>
              <a:pPr>
                <a:defRPr/>
              </a:pPr>
              <a:t>8/24/18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760D99-5EA1-924B-8F19-47DA84017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5A8947-F96C-4641-9A32-5C94B83F2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28EB3-3D7C-4B4E-BB3C-48A911C7A4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941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4B31952-3154-F740-8246-80B61679955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2D4ADE2-B8E3-814F-A79B-C7B8F67686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DB8CB-3B33-284D-93C2-7F52C6C3BA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B6966B18-D413-544A-8B8D-B69DD5C58D00}" type="datetimeFigureOut">
              <a:rPr lang="en-US" altLang="en-US"/>
              <a:pPr>
                <a:defRPr/>
              </a:pPr>
              <a:t>8/24/18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0A5D5-20B7-F741-927D-F235E889AB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5CBB9-9FA9-4B45-BF3B-E4121FA6A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17076150-32E3-6C40-9615-8467853149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lpha_helix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hyperlink" Target="https://en.wikipedia.org/wiki/Hemoglobi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bvi.ucsf.edu/chimera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results?search_query=UCSF+chimera+tutorial" TargetMode="External"/><Relationship Id="rId4" Type="http://schemas.openxmlformats.org/officeDocument/2006/relationships/hyperlink" Target="http://www.rbvi.ucsf.edu/chimera/tutorials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N-acetylglucosamin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7Hk9jct2oz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eta_sheet" TargetMode="External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en.wikipedia.org/wiki/Beta_barre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A566560-8951-C14D-A293-5B7B127011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MCB3421 2017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586AB3-F46F-8E43-9FDF-D496A77ED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Class 1 &amp; 2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F31E9B-5A97-414F-8C60-233603B16F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92" t="7474" r="8433" b="6667"/>
          <a:stretch/>
        </p:blipFill>
        <p:spPr>
          <a:xfrm>
            <a:off x="672484" y="1669473"/>
            <a:ext cx="3655547" cy="4077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586DA6-8C77-6C41-85F6-8ADBCBE6D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77657"/>
            <a:ext cx="9005455" cy="556635"/>
          </a:xfrm>
        </p:spPr>
        <p:txBody>
          <a:bodyPr/>
          <a:lstStyle/>
          <a:p>
            <a:r>
              <a:rPr lang="en-US" sz="3200" dirty="0"/>
              <a:t>Important secondary structure elements (local folds)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EAD3E-C48D-DF4E-AC81-00E02AB30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734292"/>
            <a:ext cx="4641273" cy="935181"/>
          </a:xfrm>
        </p:spPr>
        <p:txBody>
          <a:bodyPr>
            <a:noAutofit/>
          </a:bodyPr>
          <a:lstStyle/>
          <a:p>
            <a:r>
              <a:rPr lang="en-US" dirty="0"/>
              <a:t>Alpha Helices </a:t>
            </a:r>
          </a:p>
          <a:p>
            <a:pPr marL="0" indent="0">
              <a:buNone/>
            </a:pPr>
            <a:r>
              <a:rPr lang="en-US" sz="2000" dirty="0"/>
              <a:t>Often depicted as red spirals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1GZX.pdb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Modified from Wikipedia </a:t>
            </a: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https://en.wikipedia.org/wiki/Alpha_helix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>
                <a:hlinkClick r:id="rId4"/>
              </a:rPr>
              <a:t>https://en.wikipedia.org/wiki/Hemoglobin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574BEF-6ED8-A944-AB25-30709FB309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3556" y="3708328"/>
            <a:ext cx="2932545" cy="29325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3B8E4C-9E8A-1C44-BF05-77CC2CC7B7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2703" t="11590" r="893" b="23555"/>
          <a:stretch/>
        </p:blipFill>
        <p:spPr>
          <a:xfrm>
            <a:off x="6031249" y="734292"/>
            <a:ext cx="2824852" cy="270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99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E6BF43A2-7ACB-D648-8BBD-6B459D618E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8654" y="-52387"/>
            <a:ext cx="9144000" cy="1143000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Angles in the protein backbone 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37B75A91-0ECA-DE47-9B99-1126465FF4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6867" name="Picture 4" descr="2">
            <a:extLst>
              <a:ext uri="{FF2B5EF4-FFF2-40B4-BE49-F238E27FC236}">
                <a16:creationId xmlns:a16="http://schemas.microsoft.com/office/drawing/2014/main" id="{1E572E57-4E26-D246-B761-3A0CAC9E0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1260475"/>
            <a:ext cx="70739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5" descr="2">
            <a:extLst>
              <a:ext uri="{FF2B5EF4-FFF2-40B4-BE49-F238E27FC236}">
                <a16:creationId xmlns:a16="http://schemas.microsoft.com/office/drawing/2014/main" id="{C6933BEE-32DF-5349-86DC-2785DBE59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82938"/>
            <a:ext cx="7110413" cy="336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C50AF649-62E4-E94C-B584-D96C5964BD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3100" y="12065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UCSF’s Chimera 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FBC54273-E8AB-BB4D-BE93-1CB7CD6AB5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4426" y="1762990"/>
            <a:ext cx="906895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Free and powerful program to work with protein structures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Steep learning curve </a:t>
            </a:r>
            <a:b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</a:br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(command line and/or menu driven)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Available for free at </a:t>
            </a:r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hlinkClick r:id="rId3"/>
              </a:rPr>
              <a:t>http://www.rbvi.ucsf.edu/chimera/</a:t>
            </a:r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Many tutorials are available on the </a:t>
            </a:r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hlinkClick r:id="rId4"/>
              </a:rPr>
              <a:t>program’s webpage </a:t>
            </a:r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and on </a:t>
            </a:r>
            <a:r>
              <a:rPr lang="en-US" altLang="en-US" dirty="0" err="1">
                <a:latin typeface="Tahoma" panose="020B0604030504040204" pitchFamily="34" charset="0"/>
                <a:ea typeface="ＭＳ Ｐゴシック" panose="020B0600070205080204" pitchFamily="34" charset="-128"/>
                <a:hlinkClick r:id="rId5"/>
              </a:rPr>
              <a:t>youtube</a:t>
            </a:r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. 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413C8-C56A-324D-A81C-0AA8AA65A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Lysozyme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9B947D-12A8-AF45-A43E-B300CB7521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59" t="8889" r="20771" b="13273"/>
          <a:stretch/>
        </p:blipFill>
        <p:spPr>
          <a:xfrm>
            <a:off x="4267199" y="873212"/>
            <a:ext cx="4679187" cy="57754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B17D00-11E4-3842-A3DB-CA1EC08680A7}"/>
              </a:ext>
            </a:extLst>
          </p:cNvPr>
          <p:cNvSpPr txBox="1"/>
          <p:nvPr/>
        </p:nvSpPr>
        <p:spPr>
          <a:xfrm>
            <a:off x="593126" y="1318055"/>
            <a:ext cx="48603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Cleaves the sugar backbone on the cell wall of bacteria (which leads to exploding bacteria).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Present in tears, salvia, egg white,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 </a:t>
            </a:r>
            <a:r>
              <a:rPr lang="en-US" dirty="0">
                <a:hlinkClick r:id="rId4" tooltip="N-acetylglucosamine"/>
              </a:rPr>
              <a:t>N-acetylglucosamine</a:t>
            </a:r>
            <a:r>
              <a:rPr lang="en-US" dirty="0"/>
              <a:t> (NAG) trimer is an inhibitor that binds to the catalytic site </a:t>
            </a:r>
          </a:p>
        </p:txBody>
      </p:sp>
    </p:spTree>
    <p:extLst>
      <p:ext uri="{BB962C8B-B14F-4D97-AF65-F5344CB8AC3E}">
        <p14:creationId xmlns:p14="http://schemas.microsoft.com/office/powerpoint/2010/main" val="2303243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B40E07FD-DA69-0A48-979A-BF5AF81506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Replication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2ECC4193-F846-9844-9921-14BFA24031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5363" name="Picture 4" descr="1">
            <a:extLst>
              <a:ext uri="{FF2B5EF4-FFF2-40B4-BE49-F238E27FC236}">
                <a16:creationId xmlns:a16="http://schemas.microsoft.com/office/drawing/2014/main" id="{C644D9A7-CD79-474A-994D-351836AE3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0088"/>
            <a:ext cx="91440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5">
            <a:extLst>
              <a:ext uri="{FF2B5EF4-FFF2-40B4-BE49-F238E27FC236}">
                <a16:creationId xmlns:a16="http://schemas.microsoft.com/office/drawing/2014/main" id="{77FB8B3E-9784-A44E-AE9E-2FAF9E8FD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99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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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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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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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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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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lagging and leading strand - strand bias  </a:t>
            </a:r>
            <a:br>
              <a:rPr lang="en-US" altLang="en-US" sz="2400" dirty="0">
                <a:latin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</a:rPr>
              <a:t>see Drew Barry’s animation at </a:t>
            </a:r>
            <a:r>
              <a:rPr lang="en-US" altLang="en-US" sz="2400" dirty="0">
                <a:latin typeface="Arial" panose="020B0604020202020204" pitchFamily="34" charset="0"/>
                <a:hlinkClick r:id="rId4"/>
              </a:rPr>
              <a:t>https://www.youtube.com/watch?v=7Hk9jct2ozY</a:t>
            </a:r>
            <a:r>
              <a:rPr lang="en-US" altLang="en-US" sz="2400" dirty="0">
                <a:latin typeface="Arial" panose="020B0604020202020204" pitchFamily="34" charset="0"/>
              </a:rPr>
              <a:t> at 2.30 minutes </a:t>
            </a:r>
          </a:p>
        </p:txBody>
      </p:sp>
    </p:spTree>
    <p:extLst>
      <p:ext uri="{BB962C8B-B14F-4D97-AF65-F5344CB8AC3E}">
        <p14:creationId xmlns:p14="http://schemas.microsoft.com/office/powerpoint/2010/main" val="1923152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AB882EDA-B7D3-1147-81A2-6F1CD8B36A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Transcription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2B7AC211-9154-A847-9218-97CD135C08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7411" name="Picture 4" descr="1">
            <a:extLst>
              <a:ext uri="{FF2B5EF4-FFF2-40B4-BE49-F238E27FC236}">
                <a16:creationId xmlns:a16="http://schemas.microsoft.com/office/drawing/2014/main" id="{CA90D9C0-5C3D-A34F-95FE-362261EB9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9144000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536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8B0C4A88-0548-2B47-9EFA-7F3A093335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2065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/>
              <a:t>Transcription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8DC5C631-8903-914D-A747-6D1153D9E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2463800" cy="4114800"/>
          </a:xfrm>
        </p:spPr>
        <p:txBody>
          <a:bodyPr/>
          <a:lstStyle/>
          <a:p>
            <a:pPr eaLnBrk="1" hangingPunct="1"/>
            <a:r>
              <a:rPr lang="en-US" altLang="en-US" sz="2800"/>
              <a:t>Bacteria</a:t>
            </a:r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Eukaryotes</a:t>
            </a:r>
          </a:p>
          <a:p>
            <a:pPr eaLnBrk="1" hangingPunct="1"/>
            <a:endParaRPr lang="en-US" altLang="en-US" sz="2800"/>
          </a:p>
        </p:txBody>
      </p:sp>
      <p:pic>
        <p:nvPicPr>
          <p:cNvPr id="19459" name="Picture 4" descr="1">
            <a:extLst>
              <a:ext uri="{FF2B5EF4-FFF2-40B4-BE49-F238E27FC236}">
                <a16:creationId xmlns:a16="http://schemas.microsoft.com/office/drawing/2014/main" id="{8E5441AF-5738-3245-AA6C-F8E843A21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900113"/>
            <a:ext cx="4911725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 descr="1">
            <a:extLst>
              <a:ext uri="{FF2B5EF4-FFF2-40B4-BE49-F238E27FC236}">
                <a16:creationId xmlns:a16="http://schemas.microsoft.com/office/drawing/2014/main" id="{711A8DA2-662B-8A45-91BB-C17A93602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4598988"/>
            <a:ext cx="4986337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958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9B10C62F-FA4F-FF4B-84ED-A34A8094B9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2065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/>
              <a:t>RNA processing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FF4159CD-0D18-534D-8F25-B1FB922F2A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5938" y="6070600"/>
            <a:ext cx="7772400" cy="71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/>
              <a:t>Intron types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RNA can be the catalyst</a:t>
            </a:r>
            <a:endParaRPr lang="en-US" altLang="en-US"/>
          </a:p>
        </p:txBody>
      </p:sp>
      <p:pic>
        <p:nvPicPr>
          <p:cNvPr id="21507" name="Picture 4" descr="1">
            <a:extLst>
              <a:ext uri="{FF2B5EF4-FFF2-40B4-BE49-F238E27FC236}">
                <a16:creationId xmlns:a16="http://schemas.microsoft.com/office/drawing/2014/main" id="{B6AD5502-53E6-034E-9582-FC3C170CC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416300"/>
            <a:ext cx="8555038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 descr="Pre-mRNA_to_mRNA">
            <a:extLst>
              <a:ext uri="{FF2B5EF4-FFF2-40B4-BE49-F238E27FC236}">
                <a16:creationId xmlns:a16="http://schemas.microsoft.com/office/drawing/2014/main" id="{14030253-604F-A44C-9A24-7D6A02AC1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989013"/>
            <a:ext cx="8447088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6">
            <a:extLst>
              <a:ext uri="{FF2B5EF4-FFF2-40B4-BE49-F238E27FC236}">
                <a16:creationId xmlns:a16="http://schemas.microsoft.com/office/drawing/2014/main" id="{C2FCC7E5-A845-FC45-A77E-5039FBD58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2441575"/>
            <a:ext cx="90582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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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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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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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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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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Helvetica" pitchFamily="2" charset="0"/>
              </a:rPr>
              <a:t>Simple illustration of a pre-mRNA, with introns (top). After the introns have been removed via splicing, the mature mRNA sequence is ready for translation (bottom).</a:t>
            </a:r>
          </a:p>
        </p:txBody>
      </p:sp>
    </p:spTree>
    <p:extLst>
      <p:ext uri="{BB962C8B-B14F-4D97-AF65-F5344CB8AC3E}">
        <p14:creationId xmlns:p14="http://schemas.microsoft.com/office/powerpoint/2010/main" val="1727962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EA7596D5-8380-004D-96EE-4AE86869DE0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06400" y="939800"/>
            <a:ext cx="2043113" cy="1371600"/>
          </a:xfrm>
        </p:spPr>
        <p:txBody>
          <a:bodyPr/>
          <a:lstStyle/>
          <a:p>
            <a:pPr algn="l" eaLnBrk="1" hangingPunct="1"/>
            <a:r>
              <a:rPr lang="en-US" altLang="en-US"/>
              <a:t>The central dogma</a:t>
            </a:r>
            <a:br>
              <a:rPr lang="en-US" altLang="en-US"/>
            </a:br>
            <a:endParaRPr lang="en-US" altLang="en-US"/>
          </a:p>
        </p:txBody>
      </p:sp>
      <p:pic>
        <p:nvPicPr>
          <p:cNvPr id="23554" name="Picture 4" descr="1">
            <a:extLst>
              <a:ext uri="{FF2B5EF4-FFF2-40B4-BE49-F238E27FC236}">
                <a16:creationId xmlns:a16="http://schemas.microsoft.com/office/drawing/2014/main" id="{A929F0D4-9E50-CC4F-8F05-6A72057EC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613" y="0"/>
            <a:ext cx="6256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5">
            <a:extLst>
              <a:ext uri="{FF2B5EF4-FFF2-40B4-BE49-F238E27FC236}">
                <a16:creationId xmlns:a16="http://schemas.microsoft.com/office/drawing/2014/main" id="{F7ABFCF4-AE72-E641-867A-0B6FD5728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3235325"/>
            <a:ext cx="18669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itchFamily="2" charset="2"/>
              <a:buChar char="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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itchFamily="2" charset="2"/>
              <a:buChar char="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Wingdings" pitchFamily="2" charset="2"/>
              <a:buChar char="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Wingdings" pitchFamily="2" charset="2"/>
              <a:buChar char="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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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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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Why might this be wrong or incomplete</a:t>
            </a:r>
          </a:p>
        </p:txBody>
      </p:sp>
    </p:spTree>
    <p:extLst>
      <p:ext uri="{BB962C8B-B14F-4D97-AF65-F5344CB8AC3E}">
        <p14:creationId xmlns:p14="http://schemas.microsoft.com/office/powerpoint/2010/main" val="1231062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2">
            <a:extLst>
              <a:ext uri="{FF2B5EF4-FFF2-40B4-BE49-F238E27FC236}">
                <a16:creationId xmlns:a16="http://schemas.microsoft.com/office/drawing/2014/main" id="{2518B851-D680-F849-9A96-6E281BBED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876" y="267910"/>
            <a:ext cx="6758124" cy="611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7" name="Rectangle 2">
            <a:extLst>
              <a:ext uri="{FF2B5EF4-FFF2-40B4-BE49-F238E27FC236}">
                <a16:creationId xmlns:a16="http://schemas.microsoft.com/office/drawing/2014/main" id="{B5E62EB6-7BB2-194D-869C-E9984CA88D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78873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Protein </a:t>
            </a:r>
            <a:b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</a:br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</a:rPr>
              <a:t>structure: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3BDC-F9FC-824D-A3AE-7F9B4ED48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55" y="0"/>
            <a:ext cx="6400800" cy="1143000"/>
          </a:xfrm>
        </p:spPr>
        <p:txBody>
          <a:bodyPr/>
          <a:lstStyle/>
          <a:p>
            <a:r>
              <a:rPr lang="en-US" dirty="0"/>
              <a:t>Primary structure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5F20E-BF3A-7E42-9139-E0E9600AB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/>
              <a:t>20 typical amino acids from the </a:t>
            </a:r>
            <a:br>
              <a:rPr lang="en-US" dirty="0"/>
            </a:br>
            <a:r>
              <a:rPr lang="en-US" dirty="0"/>
              <a:t>primary sequence of a protein:  </a:t>
            </a:r>
          </a:p>
          <a:p>
            <a:r>
              <a:rPr lang="en-US" dirty="0"/>
              <a:t>The sequence is written from the </a:t>
            </a:r>
            <a:br>
              <a:rPr lang="en-US" dirty="0"/>
            </a:br>
            <a:r>
              <a:rPr lang="en-US" dirty="0"/>
              <a:t>amino to the carboxy terminal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C7C167-F89D-A249-BF5C-51EC69F89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455" y="0"/>
            <a:ext cx="21586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5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5A19C3-1578-7D4F-AE57-55A5DB0C6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873" y="1804255"/>
            <a:ext cx="4333539" cy="4234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586DA6-8C77-6C41-85F6-8ADBCBE6D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77657"/>
            <a:ext cx="9005455" cy="556635"/>
          </a:xfrm>
        </p:spPr>
        <p:txBody>
          <a:bodyPr/>
          <a:lstStyle/>
          <a:p>
            <a:r>
              <a:rPr lang="en-US" sz="3200" dirty="0"/>
              <a:t>Important secondary structure elements (local folds)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EAD3E-C48D-DF4E-AC81-00E02AB30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734292"/>
            <a:ext cx="4641273" cy="935181"/>
          </a:xfrm>
        </p:spPr>
        <p:txBody>
          <a:bodyPr/>
          <a:lstStyle/>
          <a:p>
            <a:r>
              <a:rPr lang="en-US" dirty="0"/>
              <a:t>Beta sheets </a:t>
            </a:r>
          </a:p>
          <a:p>
            <a:pPr marL="0" indent="0">
              <a:buNone/>
            </a:pPr>
            <a:r>
              <a:rPr lang="en-US" sz="2000" dirty="0"/>
              <a:t>Often depicted </a:t>
            </a:r>
            <a:br>
              <a:rPr lang="en-US" sz="2000" dirty="0"/>
            </a:br>
            <a:r>
              <a:rPr lang="en-US" sz="2000" dirty="0"/>
              <a:t>as yellow arrows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From Wikipedia </a:t>
            </a: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https://en.wikipedia.org/wiki/Beta_sheet</a:t>
            </a:r>
            <a:br>
              <a:rPr lang="en-US" sz="2000" dirty="0"/>
            </a:br>
            <a:r>
              <a:rPr lang="en-US" sz="2000" dirty="0">
                <a:hlinkClick r:id="rId4"/>
              </a:rPr>
              <a:t>https://en.wikipedia.org/wiki/Beta_barrel</a:t>
            </a:r>
            <a:r>
              <a:rPr lang="en-US" sz="20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2FD7F8-B990-9849-8B20-9D6D2B929B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690" y="734292"/>
            <a:ext cx="3024362" cy="612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17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4601</TotalTime>
  <Words>164</Words>
  <Application>Microsoft Macintosh PowerPoint</Application>
  <PresentationFormat>On-screen Show (4:3)</PresentationFormat>
  <Paragraphs>66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Calibri</vt:lpstr>
      <vt:lpstr>Helvetica</vt:lpstr>
      <vt:lpstr>Tahoma</vt:lpstr>
      <vt:lpstr>Wingdings</vt:lpstr>
      <vt:lpstr>Office Theme</vt:lpstr>
      <vt:lpstr>MCB3421 2017</vt:lpstr>
      <vt:lpstr>Replication</vt:lpstr>
      <vt:lpstr>Transcription</vt:lpstr>
      <vt:lpstr>Transcription</vt:lpstr>
      <vt:lpstr>RNA processing </vt:lpstr>
      <vt:lpstr>The central dogma </vt:lpstr>
      <vt:lpstr>Protein  structure:</vt:lpstr>
      <vt:lpstr>Primary structure </vt:lpstr>
      <vt:lpstr>Important secondary structure elements (local folds)</vt:lpstr>
      <vt:lpstr>Important secondary structure elements (local folds)</vt:lpstr>
      <vt:lpstr>Angles in the protein backbone </vt:lpstr>
      <vt:lpstr>UCSF’s Chimera </vt:lpstr>
      <vt:lpstr>Lysozyme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MCB3421 2015</dc:title>
  <dc:creator>Gogarten, J. Peter</dc:creator>
  <cp:lastModifiedBy>Gogarten, J. Peter</cp:lastModifiedBy>
  <cp:revision>19</cp:revision>
  <dcterms:created xsi:type="dcterms:W3CDTF">2015-08-24T18:04:02Z</dcterms:created>
  <dcterms:modified xsi:type="dcterms:W3CDTF">2018-08-27T20:35:49Z</dcterms:modified>
</cp:coreProperties>
</file>